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CF92AC6-488C-485A-8E24-CC7429E1DFF3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CCF663B-6E93-42BA-8D27-B68BEB560053}" type="slidenum">
              <a:rPr lang="it-IT" smtClean="0"/>
              <a:t>‹#›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Una lettera o </a:t>
            </a:r>
            <a:r>
              <a:rPr lang="it-IT" b="1" i="1" dirty="0" smtClean="0"/>
              <a:t>email</a:t>
            </a:r>
            <a:endParaRPr lang="it-IT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Professoressa Llapur</a:t>
            </a:r>
          </a:p>
          <a:p>
            <a:r>
              <a:rPr lang="it-IT" dirty="0" smtClean="0"/>
              <a:t>G. Holmes Braddock          ITALIAN A.P.</a:t>
            </a:r>
            <a:endParaRPr lang="it-IT" dirty="0"/>
          </a:p>
        </p:txBody>
      </p:sp>
      <p:pic>
        <p:nvPicPr>
          <p:cNvPr id="1026" name="Picture 2" descr="C:\Users\221162\AppData\Local\Microsoft\Windows\Temporary Internet Files\Content.IE5\GDCUD7UC\e-mai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76600"/>
            <a:ext cx="19050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401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838200"/>
            <a:ext cx="73152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i="1" dirty="0" smtClean="0"/>
              <a:t>PER FINIRE </a:t>
            </a:r>
          </a:p>
          <a:p>
            <a:r>
              <a:rPr lang="it-IT" sz="3200" dirty="0" smtClean="0"/>
              <a:t> Saltiamo un paio di righe e scriviamo la località e la data in cui la lettera è stata scritta: "Roma,  21-03-2015";  (giorno prima dopo il mese)</a:t>
            </a:r>
          </a:p>
          <a:p>
            <a:endParaRPr lang="it-IT" sz="3200" dirty="0" smtClean="0"/>
          </a:p>
          <a:p>
            <a:r>
              <a:rPr lang="it-IT" sz="3200" dirty="0" smtClean="0"/>
              <a:t>infine saltiamo ancora un paio di righe e sulla destra scriviamo la nostra firma.</a:t>
            </a:r>
          </a:p>
          <a:p>
            <a:r>
              <a:rPr lang="it-IT" sz="3600" dirty="0" smtClean="0"/>
              <a:t>                                  </a:t>
            </a:r>
            <a:endParaRPr lang="it-IT" sz="3600" dirty="0"/>
          </a:p>
          <a:p>
            <a:endParaRPr lang="it-IT" sz="3600" dirty="0"/>
          </a:p>
        </p:txBody>
      </p:sp>
      <p:pic>
        <p:nvPicPr>
          <p:cNvPr id="3075" name="Picture 3" descr="C:\Users\221162\AppData\Local\Microsoft\Windows\Temporary Internet Files\Content.IE5\9LO8PHIJ\Firma_de_Portale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657" y="4646372"/>
            <a:ext cx="3856943" cy="182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343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21162\AppData\Local\Microsoft\Windows\Temporary Internet Files\Content.IE5\XTA7JCXK\carta-a-santa-_manzanitadiabolica-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599"/>
            <a:ext cx="4629150" cy="541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221162\AppData\Local\Microsoft\Windows\Temporary Internet Files\Content.IE5\N1MK19YK\ciao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828800"/>
            <a:ext cx="314325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221162\AppData\Local\Microsoft\Windows\Temporary Internet Files\Content.IE5\6YXSAPBW\Ciao_logo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288513"/>
            <a:ext cx="3625085" cy="148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29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2743200"/>
            <a:ext cx="7623048" cy="3505200"/>
          </a:xfrm>
        </p:spPr>
        <p:txBody>
          <a:bodyPr>
            <a:noAutofit/>
          </a:bodyPr>
          <a:lstStyle/>
          <a:p>
            <a:r>
              <a:rPr lang="it-IT" sz="2400" dirty="0">
                <a:latin typeface="+mn-lt"/>
              </a:rPr>
              <a:t>Oggi vedremo come si scrive una lettera formale, vi sarà capitato di dover scrivere una lettera ad Enti o Uffici pubblici o privati, a professionisti di vario genere, oppure una mail di lavoro, in questi casi è necessario usare un registro formale e seguire alcune regole di scrittura. Vediamole insieme.</a:t>
            </a:r>
            <a:br>
              <a:rPr lang="it-IT" sz="2400" dirty="0">
                <a:latin typeface="+mn-lt"/>
              </a:rPr>
            </a:br>
            <a:r>
              <a:rPr lang="it-IT" sz="2400" dirty="0">
                <a:latin typeface="+mn-lt"/>
              </a:rPr>
              <a:t/>
            </a:r>
            <a:br>
              <a:rPr lang="it-IT" sz="2400" dirty="0">
                <a:latin typeface="+mn-lt"/>
              </a:rPr>
            </a:br>
            <a:r>
              <a:rPr lang="it-IT" sz="2400" dirty="0">
                <a:latin typeface="+mn-lt"/>
              </a:rPr>
              <a:t>Buona lettura!</a:t>
            </a:r>
          </a:p>
        </p:txBody>
      </p:sp>
      <p:pic>
        <p:nvPicPr>
          <p:cNvPr id="2050" name="Picture 2" descr="C:\Users\221162\AppData\Local\Microsoft\Windows\Temporary Internet Files\Content.IE5\XTA7JCXK\Air-mail-envelope-3432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"/>
            <a:ext cx="2389800" cy="239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221162\AppData\Local\Microsoft\Windows\Temporary Internet Files\Content.IE5\N1MK19YK\email-280x25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85800"/>
            <a:ext cx="2667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91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1"/>
            <a:ext cx="7772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i="1" dirty="0"/>
              <a:t>1- L’intestazione: </a:t>
            </a:r>
            <a:r>
              <a:rPr lang="it-IT" sz="3600" dirty="0" smtClean="0"/>
              <a:t>in alto a destra del foglio inseriamo l’intestazione, ovvero i dati del destinatario della lettera-mail.</a:t>
            </a:r>
          </a:p>
          <a:p>
            <a:endParaRPr lang="it-IT" sz="3600" dirty="0" smtClean="0"/>
          </a:p>
          <a:p>
            <a:r>
              <a:rPr lang="it-IT" sz="3600" dirty="0" smtClean="0"/>
              <a:t>Se ci rivolgiamo a un’Azienda o a un Ente, useremo la seguente formula:</a:t>
            </a:r>
          </a:p>
          <a:p>
            <a:r>
              <a:rPr lang="it-IT" sz="3600" dirty="0" smtClean="0"/>
              <a:t>"</a:t>
            </a:r>
            <a:r>
              <a:rPr lang="it-IT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Spett. le </a:t>
            </a:r>
            <a:r>
              <a:rPr lang="it-IT" sz="3600" dirty="0" smtClean="0"/>
              <a:t>+ il nome dell’Azienda o Ente" → è l’abbreviazione dell’aggettivo "spettabile" che significa "</a:t>
            </a:r>
            <a:r>
              <a:rPr lang="it-IT" sz="3600" b="1" i="1" dirty="0" smtClean="0"/>
              <a:t>rispettabile</a:t>
            </a:r>
            <a:r>
              <a:rPr lang="it-IT" sz="3600" dirty="0" smtClean="0"/>
              <a:t>".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7002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762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/>
              <a:t>2-</a:t>
            </a:r>
            <a:r>
              <a:rPr lang="it-IT" sz="2400" dirty="0" smtClean="0"/>
              <a:t> Nella riga successiva scriviamo il nome della persona fisica a cui è indirizzata la lettera usando la formula:</a:t>
            </a:r>
          </a:p>
          <a:p>
            <a:r>
              <a:rPr lang="it-IT" sz="2400" dirty="0" smtClean="0"/>
              <a:t>"</a:t>
            </a:r>
            <a:r>
              <a:rPr lang="it-IT" sz="2400" b="1" i="1" dirty="0" smtClean="0"/>
              <a:t>Alla cortese attenzione di</a:t>
            </a:r>
            <a:r>
              <a:rPr lang="it-IT" sz="2400" dirty="0" smtClean="0"/>
              <a:t> …" che può anche essere abbreviato in  "Alla C.A. di… o </a:t>
            </a:r>
            <a:r>
              <a:rPr lang="it-IT" sz="2400" dirty="0" smtClean="0"/>
              <a:t>... Alla </a:t>
            </a:r>
            <a:r>
              <a:rPr lang="it-IT" sz="2400" dirty="0" smtClean="0"/>
              <a:t>C. Att.ne di…".</a:t>
            </a:r>
          </a:p>
          <a:p>
            <a:r>
              <a:rPr lang="it-IT" sz="2400" dirty="0" smtClean="0"/>
              <a:t>Prima del nome della persona scriviamo anche il suo titolo, per esempio: </a:t>
            </a:r>
            <a:r>
              <a:rPr lang="it-IT" sz="2400" b="1" dirty="0" smtClean="0"/>
              <a:t>Avv. (avvocato); Ing. (ingegnere); Dott. (dottore)</a:t>
            </a:r>
            <a:r>
              <a:rPr lang="it-IT" sz="2400" dirty="0" smtClean="0"/>
              <a:t>. Se non conosciamo il titolo, possiamo utilizzare un generico </a:t>
            </a:r>
            <a:r>
              <a:rPr lang="it-IT" sz="2400" b="1" dirty="0" smtClean="0"/>
              <a:t>Sig. – Sig.ra – Sig.na (signore – signora – signorina).</a:t>
            </a:r>
          </a:p>
          <a:p>
            <a:endParaRPr lang="it-IT" sz="2400" dirty="0" smtClean="0"/>
          </a:p>
          <a:p>
            <a:r>
              <a:rPr lang="it-IT" sz="2400" dirty="0" smtClean="0"/>
              <a:t>Se la lettera è indirizzata direttamente a una persona fisica, nella prima riga scriveremo: "</a:t>
            </a:r>
            <a:r>
              <a:rPr lang="it-IT" sz="2400" b="1" i="1" dirty="0" smtClean="0"/>
              <a:t>Alla cortese attenzione dello Spett.le </a:t>
            </a:r>
            <a:r>
              <a:rPr lang="it-IT" sz="2400" dirty="0" smtClean="0"/>
              <a:t>+ titolo e nominativo della persona".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8322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371600"/>
            <a:ext cx="7086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dirty="0" smtClean="0"/>
              <a:t>3. L’oggetto: lasciamo in bianco qualche riga dopo l’intestazione e scriviamo l’oggetto, ovvero in poche parole qual è </a:t>
            </a:r>
            <a:r>
              <a:rPr lang="it-IT" sz="4000" i="1" dirty="0" smtClean="0"/>
              <a:t>il motivo della nostra lettera:</a:t>
            </a:r>
          </a:p>
          <a:p>
            <a:r>
              <a:rPr lang="it-IT" sz="4000" dirty="0" smtClean="0"/>
              <a:t>"Oggetto:…"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982417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838201"/>
            <a:ext cx="7543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i="1" dirty="0" smtClean="0"/>
              <a:t>4- Corpo della lettera</a:t>
            </a:r>
            <a:r>
              <a:rPr lang="it-IT" sz="3200" dirty="0" smtClean="0"/>
              <a:t>: comincia il corpo della lettera vero e proprio, lasciamo una riga dopo l’oggetto e iniziamo a scrivere la lettera. Ci rivolgeremo direttamente alla persona che la leggerà, usando queste formule:</a:t>
            </a:r>
          </a:p>
          <a:p>
            <a:r>
              <a:rPr lang="it-IT" sz="3200" dirty="0" smtClean="0"/>
              <a:t>"Egr. (egregio) – Gent.le (gentile) – Gent. mo (gentilissimo) – Gent. ma (gentilissima) + il titolo della persona o un generico Sig. – Sig.ra – Sig – na".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355969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9600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5. Proseguiamo con una frase introduttiva che contestualizzi la nostra comunicazione, possono essercene varie, a seconda della situazione:</a:t>
            </a:r>
          </a:p>
          <a:p>
            <a:endParaRPr lang="it-IT" sz="2400" dirty="0" smtClean="0"/>
          </a:p>
          <a:p>
            <a:r>
              <a:rPr lang="it-IT" sz="2400" dirty="0" smtClean="0"/>
              <a:t>→ "In risposta alla Sua / Vostra lettera – mail" : se si tratta di una risposta a una precedente comunicazione;</a:t>
            </a:r>
          </a:p>
          <a:p>
            <a:r>
              <a:rPr lang="it-IT" sz="2400" dirty="0" smtClean="0"/>
              <a:t>→ "Come da accordi", "Come anticipato via telefono / mail / fax":</a:t>
            </a:r>
          </a:p>
          <a:p>
            <a:r>
              <a:rPr lang="it-IT" sz="2400" dirty="0" smtClean="0"/>
              <a:t> se ci si era accordati in precedenza sull’invio di una lettera – mail;</a:t>
            </a:r>
          </a:p>
          <a:p>
            <a:r>
              <a:rPr lang="it-IT" sz="2400" dirty="0" smtClean="0"/>
              <a:t>→ "In riferimento alla Sua / Vostra richiesta": se si tratta di rispondere a una richiesta fatta in precedenza;</a:t>
            </a:r>
          </a:p>
          <a:p>
            <a:r>
              <a:rPr lang="it-IT" sz="2400" dirty="0" smtClean="0"/>
              <a:t>→ "Con la presente si comunica quanto segue";</a:t>
            </a:r>
          </a:p>
          <a:p>
            <a:r>
              <a:rPr lang="it-IT" sz="2400" dirty="0" smtClean="0"/>
              <a:t>→ "In allegato invio": se insieme alla lettera dobbiamo spedire un documento in allegato.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5790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6289" y="1143000"/>
            <a:ext cx="7315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Redigiamo ora il testo della lettera, cercando di usare frasi semplici e brevi; rivolgiamoci al destinatario sempre con il pronome Lei o Voi.</a:t>
            </a:r>
          </a:p>
          <a:p>
            <a:endParaRPr lang="it-IT" sz="2800" dirty="0" smtClean="0"/>
          </a:p>
          <a:p>
            <a:r>
              <a:rPr lang="it-IT" sz="2800" dirty="0" smtClean="0"/>
              <a:t>             6- Inseriamo i nostri contatti: </a:t>
            </a:r>
          </a:p>
          <a:p>
            <a:r>
              <a:rPr lang="it-IT" sz="2800" dirty="0" smtClean="0"/>
              <a:t>→ "Per eventuali comunicazioni, contattare il sottoscritto (nome e cognome) al numero di telefono / indirizzo mail".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27553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1"/>
            <a:ext cx="7010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dirty="0"/>
              <a:t>7</a:t>
            </a:r>
            <a:r>
              <a:rPr lang="it-IT" sz="2400" b="1" i="1" dirty="0" smtClean="0"/>
              <a:t>- Conclusione</a:t>
            </a:r>
            <a:r>
              <a:rPr lang="it-IT" sz="2400" dirty="0" smtClean="0"/>
              <a:t>: concludiamo la lettera con formule di saluto come:</a:t>
            </a:r>
          </a:p>
          <a:p>
            <a:r>
              <a:rPr lang="it-IT" sz="2400" dirty="0" smtClean="0"/>
              <a:t>→ "In attesa di un Vostro riscontro / di una Vostra risposta, resto a disposizione per eventuali chiarimenti, porgo </a:t>
            </a:r>
          </a:p>
          <a:p>
            <a:r>
              <a:rPr lang="it-IT" sz="2400" dirty="0" smtClean="0"/>
              <a:t>Distinti / Cordiali saluti"; </a:t>
            </a:r>
          </a:p>
          <a:p>
            <a:endParaRPr lang="it-IT" sz="2400" dirty="0" smtClean="0"/>
          </a:p>
          <a:p>
            <a:r>
              <a:rPr lang="it-IT" sz="2400" dirty="0" smtClean="0"/>
              <a:t>→ "Ringraziando per la cortese attenzione, colgo l’occasione per porgere i miei </a:t>
            </a:r>
          </a:p>
          <a:p>
            <a:r>
              <a:rPr lang="it-IT" sz="2400" dirty="0" smtClean="0"/>
              <a:t>Distinti / Cordiali saluti";</a:t>
            </a:r>
          </a:p>
          <a:p>
            <a:endParaRPr lang="it-IT" sz="2400" dirty="0" smtClean="0"/>
          </a:p>
          <a:p>
            <a:r>
              <a:rPr lang="it-IT" sz="2400" dirty="0" smtClean="0"/>
              <a:t>→ "Ringraziando anticipatamente per la disponibilità / collaborazione, porgo </a:t>
            </a:r>
          </a:p>
          <a:p>
            <a:r>
              <a:rPr lang="it-IT" sz="2400" dirty="0" smtClean="0"/>
              <a:t>Distinti / Cordiali saluti".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70124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27</TotalTime>
  <Words>671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NewsPrint</vt:lpstr>
      <vt:lpstr>Una lettera o email</vt:lpstr>
      <vt:lpstr>Oggi vedremo come si scrive una lettera formale, vi sarà capitato di dover scrivere una lettera ad Enti o Uffici pubblici o privati, a professionisti di vario genere, oppure una mail di lavoro, in questi casi è necessario usare un registro formale e seguire alcune regole di scrittura. Vediamole insieme.  Buona lettura!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M-DCPS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lettera o email</dc:title>
  <dc:creator>Llapur, Ileana</dc:creator>
  <cp:lastModifiedBy>Llapur, Ileana</cp:lastModifiedBy>
  <cp:revision>4</cp:revision>
  <dcterms:created xsi:type="dcterms:W3CDTF">2015-10-06T12:05:02Z</dcterms:created>
  <dcterms:modified xsi:type="dcterms:W3CDTF">2015-10-06T17:02:58Z</dcterms:modified>
</cp:coreProperties>
</file>